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7" r:id="rId2"/>
    <p:sldId id="258" r:id="rId3"/>
    <p:sldId id="259" r:id="rId4"/>
    <p:sldId id="261" r:id="rId5"/>
    <p:sldId id="262" r:id="rId6"/>
    <p:sldId id="271" r:id="rId7"/>
    <p:sldId id="264" r:id="rId8"/>
    <p:sldId id="265" r:id="rId9"/>
    <p:sldId id="272" r:id="rId10"/>
    <p:sldId id="266" r:id="rId11"/>
    <p:sldId id="273" r:id="rId12"/>
    <p:sldId id="274" r:id="rId13"/>
    <p:sldId id="275" r:id="rId14"/>
    <p:sldId id="276" r:id="rId15"/>
    <p:sldId id="268" r:id="rId16"/>
    <p:sldId id="269" r:id="rId17"/>
    <p:sldId id="270" r:id="rId18"/>
  </p:sldIdLst>
  <p:sldSz cx="12192000" cy="6858000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82424" autoAdjust="0"/>
  </p:normalViewPr>
  <p:slideViewPr>
    <p:cSldViewPr snapToGrid="0">
      <p:cViewPr varScale="1">
        <p:scale>
          <a:sx n="82" d="100"/>
          <a:sy n="82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ubh\Desktop\bar%20char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Cost-sensitive Learning</a:t>
            </a:r>
            <a:r>
              <a:rPr lang="en-US" baseline="0" dirty="0"/>
              <a:t> Model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Cost-sensitive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Boosting</c:v>
                </c:pt>
                <c:pt idx="1">
                  <c:v>Neural Network</c:v>
                </c:pt>
                <c:pt idx="2">
                  <c:v>Resampling</c:v>
                </c:pt>
                <c:pt idx="3">
                  <c:v>Explaianble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8</c:v>
                </c:pt>
                <c:pt idx="2">
                  <c:v>14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FCF-4A6F-94FB-25919BD446AD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232338735"/>
        <c:axId val="232339151"/>
      </c:barChart>
      <c:catAx>
        <c:axId val="23233873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ln w="0">
                  <a:solidFill>
                    <a:schemeClr val="bg1"/>
                  </a:solidFill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2339151"/>
        <c:crosses val="autoZero"/>
        <c:auto val="1"/>
        <c:lblAlgn val="ctr"/>
        <c:lblOffset val="100"/>
        <c:noMultiLvlLbl val="0"/>
      </c:catAx>
      <c:valAx>
        <c:axId val="232339151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23387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2BCAFC7A-71DD-4C2C-B63D-60FDC7DD5449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DA6FC261-E491-4C42-A663-B95247CC4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316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D85ECAFD-F005-4163-B10D-85806DC43F93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33E963C-1534-4F8D-B2A7-66D81AA25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5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2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400" cap="small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3276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801" y="4953000"/>
            <a:ext cx="7999315" cy="1074057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0" i="0" kern="12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4033" y="331651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54953" y="3848610"/>
            <a:ext cx="8825659" cy="588517"/>
          </a:xfrm>
        </p:spPr>
        <p:txBody>
          <a:bodyPr anchor="b">
            <a:normAutofit/>
          </a:bodyPr>
          <a:lstStyle>
            <a:lvl1pPr marL="0" indent="0" algn="l" defTabSz="457200" rtl="0" eaLnBrk="1" latinLnBrk="0" hangingPunct="1">
              <a:buNone/>
              <a:defRPr lang="en-US" sz="3600" b="0" i="0" kern="1200" cap="none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 descr="An empty placeholder to add an image. Click on the placeholder and select the image that you wish to add"/>
          <p:cNvSpPr>
            <a:spLocks noGrp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 descr="An empty placeholder to add an image. Click on the placeholder and select the image that you wish to add"/>
          <p:cNvSpPr>
            <a:spLocks noGrp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430213"/>
            <a:ext cx="7423149" cy="5826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alphaModFix amt="14000"/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7" name="Oval 16"/>
          <p:cNvSpPr/>
          <p:nvPr userDrawn="1"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14" name="Rectangle 13"/>
          <p:cNvSpPr/>
          <p:nvPr userDrawn="1"/>
        </p:nvSpPr>
        <p:spPr bwMode="blackWhite"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3" r:id="rId14"/>
    <p:sldLayoutId id="2147483665" r:id="rId15"/>
    <p:sldLayoutId id="2147483669" r:id="rId16"/>
    <p:sldLayoutId id="2147483670" r:id="rId17"/>
    <p:sldLayoutId id="2147483658" r:id="rId18"/>
    <p:sldLayoutId id="2147483659" r:id="rId19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E9A4928-D100-4F49-B88F-022C5E16C728}"/>
              </a:ext>
            </a:extLst>
          </p:cNvPr>
          <p:cNvSpPr txBox="1"/>
          <p:nvPr/>
        </p:nvSpPr>
        <p:spPr>
          <a:xfrm>
            <a:off x="2637643" y="2998469"/>
            <a:ext cx="74580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Credit Risk Assessment Model</a:t>
            </a:r>
            <a:endParaRPr lang="en-US" sz="40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B1DE34-DA64-43EB-8B82-880AD2EBEF32}"/>
              </a:ext>
            </a:extLst>
          </p:cNvPr>
          <p:cNvCxnSpPr/>
          <p:nvPr/>
        </p:nvCxnSpPr>
        <p:spPr>
          <a:xfrm>
            <a:off x="2551147" y="3070294"/>
            <a:ext cx="70389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5E8A7ED-07DD-4D3B-9EE4-5E392CBD6631}"/>
              </a:ext>
            </a:extLst>
          </p:cNvPr>
          <p:cNvSpPr txBox="1"/>
          <p:nvPr/>
        </p:nvSpPr>
        <p:spPr>
          <a:xfrm>
            <a:off x="2674961" y="2367171"/>
            <a:ext cx="725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Explainable Cost-Sensitive </a:t>
            </a:r>
            <a:endParaRPr lang="en-US" sz="4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3487BF-3674-4C6E-902B-1FE185432C12}"/>
              </a:ext>
            </a:extLst>
          </p:cNvPr>
          <p:cNvSpPr txBox="1"/>
          <p:nvPr/>
        </p:nvSpPr>
        <p:spPr>
          <a:xfrm>
            <a:off x="4814049" y="4014487"/>
            <a:ext cx="2330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   Bhawna Gupta</a:t>
            </a:r>
          </a:p>
          <a:p>
            <a:r>
              <a:rPr lang="en-US" dirty="0">
                <a:solidFill>
                  <a:srgbClr val="C00000"/>
                </a:solidFill>
              </a:rPr>
              <a:t>Student ID : 980432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9FF8D5-AC7D-4249-8BA6-A7096A53C9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687DD86-3EC7-425E-8DFD-4B6425232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69"/>
            <a:ext cx="9654987" cy="78231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&amp; Discussion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7EA8B81-96B3-425B-B985-56B9633F1C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762000" y="1312888"/>
            <a:ext cx="9028922" cy="3665206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7FFE21F-2D9D-4E74-98B6-F9E64F1023AD}"/>
              </a:ext>
            </a:extLst>
          </p:cNvPr>
          <p:cNvSpPr txBox="1"/>
          <p:nvPr/>
        </p:nvSpPr>
        <p:spPr>
          <a:xfrm>
            <a:off x="3060442" y="4980427"/>
            <a:ext cx="5439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Cost-sensitive metrics result for the individual test set 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6B4E83-23F0-432F-923B-293854A47F0E}"/>
              </a:ext>
            </a:extLst>
          </p:cNvPr>
          <p:cNvSpPr txBox="1"/>
          <p:nvPr/>
        </p:nvSpPr>
        <p:spPr>
          <a:xfrm>
            <a:off x="762000" y="5811998"/>
            <a:ext cx="88734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XGBoost and Stacking Classifier with SMOTE achieved the lowest misclassification cost (Type-I and Type-II error).</a:t>
            </a:r>
          </a:p>
          <a:p>
            <a:endParaRPr 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9300BA-6B6F-4C98-B4D2-88510DAF63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09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687DD86-3EC7-425E-8DFD-4B6425232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69"/>
            <a:ext cx="9654987" cy="78231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&amp; Discussion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7EA8B81-96B3-425B-B985-56B9633F1C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762000" y="1325708"/>
            <a:ext cx="9028922" cy="363956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63AC68-4B1B-455E-9021-3AAF97438320}"/>
              </a:ext>
            </a:extLst>
          </p:cNvPr>
          <p:cNvSpPr txBox="1"/>
          <p:nvPr/>
        </p:nvSpPr>
        <p:spPr>
          <a:xfrm>
            <a:off x="3153747" y="5004155"/>
            <a:ext cx="5439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Cost-sensitive metrics result for the Joint test set 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4AB5BE-B5AA-49A7-B44A-96978DE85FAA}"/>
              </a:ext>
            </a:extLst>
          </p:cNvPr>
          <p:cNvSpPr txBox="1"/>
          <p:nvPr/>
        </p:nvSpPr>
        <p:spPr>
          <a:xfrm>
            <a:off x="762000" y="5811998"/>
            <a:ext cx="8873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low volume dataset only CatBoost with SMOTE has lowest misclassification cost.</a:t>
            </a:r>
          </a:p>
          <a:p>
            <a:endParaRPr 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F0326E-01DB-43C5-81FD-8AF3217BA3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5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687DD86-3EC7-425E-8DFD-4B6425232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69"/>
            <a:ext cx="9654987" cy="78231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&amp; Discussion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0E3DF25-7BDE-43EA-9E7A-9B522BEA7D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8560767"/>
              </p:ext>
            </p:extLst>
          </p:nvPr>
        </p:nvGraphicFramePr>
        <p:xfrm>
          <a:off x="762000" y="1696133"/>
          <a:ext cx="8058997" cy="51079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96881">
                  <a:extLst>
                    <a:ext uri="{9D8B030D-6E8A-4147-A177-3AD203B41FA5}">
                      <a16:colId xmlns:a16="http://schemas.microsoft.com/office/drawing/2014/main" val="2395030360"/>
                    </a:ext>
                  </a:extLst>
                </a:gridCol>
                <a:gridCol w="1196881">
                  <a:extLst>
                    <a:ext uri="{9D8B030D-6E8A-4147-A177-3AD203B41FA5}">
                      <a16:colId xmlns:a16="http://schemas.microsoft.com/office/drawing/2014/main" val="3399003685"/>
                    </a:ext>
                  </a:extLst>
                </a:gridCol>
                <a:gridCol w="1037296">
                  <a:extLst>
                    <a:ext uri="{9D8B030D-6E8A-4147-A177-3AD203B41FA5}">
                      <a16:colId xmlns:a16="http://schemas.microsoft.com/office/drawing/2014/main" val="1671161826"/>
                    </a:ext>
                  </a:extLst>
                </a:gridCol>
                <a:gridCol w="1037296">
                  <a:extLst>
                    <a:ext uri="{9D8B030D-6E8A-4147-A177-3AD203B41FA5}">
                      <a16:colId xmlns:a16="http://schemas.microsoft.com/office/drawing/2014/main" val="4080123059"/>
                    </a:ext>
                  </a:extLst>
                </a:gridCol>
                <a:gridCol w="1196881">
                  <a:extLst>
                    <a:ext uri="{9D8B030D-6E8A-4147-A177-3AD203B41FA5}">
                      <a16:colId xmlns:a16="http://schemas.microsoft.com/office/drawing/2014/main" val="2777351360"/>
                    </a:ext>
                  </a:extLst>
                </a:gridCol>
                <a:gridCol w="1196881">
                  <a:extLst>
                    <a:ext uri="{9D8B030D-6E8A-4147-A177-3AD203B41FA5}">
                      <a16:colId xmlns:a16="http://schemas.microsoft.com/office/drawing/2014/main" val="2850524497"/>
                    </a:ext>
                  </a:extLst>
                </a:gridCol>
                <a:gridCol w="1196881">
                  <a:extLst>
                    <a:ext uri="{9D8B030D-6E8A-4147-A177-3AD203B41FA5}">
                      <a16:colId xmlns:a16="http://schemas.microsoft.com/office/drawing/2014/main" val="899545293"/>
                    </a:ext>
                  </a:extLst>
                </a:gridCol>
              </a:tblGrid>
              <a:tr h="607541"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endParaRPr lang="en-US" sz="1600" dirty="0">
                        <a:effectLst/>
                      </a:endParaRPr>
                    </a:p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dirty="0">
                          <a:effectLst/>
                        </a:rPr>
                        <a:t>Paper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endParaRPr lang="en-US" sz="1600" dirty="0">
                        <a:effectLst/>
                      </a:endParaRPr>
                    </a:p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dirty="0">
                          <a:effectLst/>
                        </a:rPr>
                        <a:t>Model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endParaRPr lang="en-US" sz="1600" dirty="0">
                        <a:effectLst/>
                      </a:endParaRPr>
                    </a:p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dirty="0">
                          <a:effectLst/>
                        </a:rPr>
                        <a:t>AUC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endParaRPr lang="en-US" sz="1600" dirty="0">
                        <a:effectLst/>
                      </a:endParaRPr>
                    </a:p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dirty="0">
                          <a:effectLst/>
                        </a:rPr>
                        <a:t>F1-Score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endParaRPr lang="en-US" sz="1600" dirty="0">
                        <a:effectLst/>
                      </a:endParaRPr>
                    </a:p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dirty="0">
                          <a:effectLst/>
                        </a:rPr>
                        <a:t>G-mean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endParaRPr lang="en-US" sz="1600" dirty="0">
                        <a:effectLst/>
                      </a:endParaRPr>
                    </a:p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dirty="0">
                          <a:effectLst/>
                        </a:rPr>
                        <a:t>Sensitivity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endParaRPr lang="en-US" sz="1600" dirty="0">
                        <a:effectLst/>
                      </a:endParaRPr>
                    </a:p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dirty="0">
                          <a:effectLst/>
                        </a:rPr>
                        <a:t>Specificity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2341543"/>
                  </a:ext>
                </a:extLst>
              </a:tr>
              <a:tr h="270821">
                <a:tc gridSpan="7"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Best performing model in the previous study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2817857"/>
                  </a:ext>
                </a:extLst>
              </a:tr>
              <a:tr h="270821">
                <a:tc rowSpan="2"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(Yotsawat et al., 2021a)</a:t>
                      </a:r>
                      <a:endParaRPr lang="en-US" sz="16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CS-NNE</a:t>
                      </a:r>
                      <a:endParaRPr lang="en-US" sz="14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70.82</a:t>
                      </a:r>
                      <a:endParaRPr lang="en-US" sz="14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65.00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62.69</a:t>
                      </a:r>
                      <a:endParaRPr lang="en-US" sz="14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67.41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46814813"/>
                  </a:ext>
                </a:extLst>
              </a:tr>
              <a:tr h="35869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XGBoost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69.69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30.87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9.79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98.21</a:t>
                      </a:r>
                      <a:endParaRPr lang="en-US" sz="14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1055872"/>
                  </a:ext>
                </a:extLst>
              </a:tr>
              <a:tr h="258258">
                <a:tc rowSpan="2"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(He et al., 2018)</a:t>
                      </a:r>
                      <a:endParaRPr lang="en-US" sz="16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EBCA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73.06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99.38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1.638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03006436"/>
                  </a:ext>
                </a:extLst>
              </a:tr>
              <a:tr h="2243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XGBoost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71.45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99.35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1200755"/>
                  </a:ext>
                </a:extLst>
              </a:tr>
              <a:tr h="203843">
                <a:tc rowSpan="4"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(Chengeta and Mabika, 2021a)</a:t>
                      </a:r>
                      <a:endParaRPr lang="en-US" sz="16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CNN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99.74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95.39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92.30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13835401"/>
                  </a:ext>
                </a:extLst>
              </a:tr>
              <a:tr h="203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XGB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99.44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86.23</a:t>
                      </a:r>
                      <a:endParaRPr lang="en-US" sz="14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94.30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6106672"/>
                  </a:ext>
                </a:extLst>
              </a:tr>
              <a:tr h="203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LightGBM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99.76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89.54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97.04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58608231"/>
                  </a:ext>
                </a:extLst>
              </a:tr>
              <a:tr h="2466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CatBoost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99.55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87.19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99.00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8030769"/>
                  </a:ext>
                </a:extLst>
              </a:tr>
              <a:tr h="203843">
                <a:tc rowSpan="2"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(Kun et al., 2020a)</a:t>
                      </a:r>
                      <a:endParaRPr lang="en-US" sz="16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Stacking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98.11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98.32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98.68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89082099"/>
                  </a:ext>
                </a:extLst>
              </a:tr>
              <a:tr h="4301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XGBoost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97.69</a:t>
                      </a:r>
                      <a:endParaRPr lang="en-US" sz="14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97.95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98.40</a:t>
                      </a:r>
                      <a:endParaRPr lang="en-US" sz="1400" b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2515246"/>
                  </a:ext>
                </a:extLst>
              </a:tr>
              <a:tr h="232894">
                <a:tc gridSpan="7"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Best performing model in this study</a:t>
                      </a:r>
                      <a:endParaRPr lang="en-US" sz="16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359026"/>
                  </a:ext>
                </a:extLst>
              </a:tr>
              <a:tr h="422333">
                <a:tc rowSpan="2"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Individual Dataset</a:t>
                      </a:r>
                      <a:endParaRPr lang="en-US" sz="16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XGBoost-SMOTE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99.86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99.96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99.86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99.92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99.72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62102517"/>
                  </a:ext>
                </a:extLst>
              </a:tr>
              <a:tr h="422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Stacking-SMOTE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99.86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99.96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99.86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99.92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99.72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8829196"/>
                  </a:ext>
                </a:extLst>
              </a:tr>
              <a:tr h="422333"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6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Joint Dataset</a:t>
                      </a:r>
                      <a:endParaRPr lang="en-US" sz="16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CatBoost-SMOTE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99.79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99.91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99.79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99.95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00"/>
                        </a:spcAft>
                        <a:tabLst>
                          <a:tab pos="457200" algn="l"/>
                          <a:tab pos="457200" algn="l"/>
                        </a:tabLs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99.64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8490665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C8793C1-F630-4167-A990-A8242D82DABC}"/>
              </a:ext>
            </a:extLst>
          </p:cNvPr>
          <p:cNvSpPr txBox="1"/>
          <p:nvPr/>
        </p:nvSpPr>
        <p:spPr>
          <a:xfrm>
            <a:off x="2267339" y="1326801"/>
            <a:ext cx="6102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Comparative performance analysis with previous studies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220CDF-EC54-4EBA-8911-BAA86D0D47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05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687DD86-3EC7-425E-8DFD-4B6425232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69"/>
            <a:ext cx="9654987" cy="78231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&amp; Discussion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9759E6-1266-42AC-9C21-E65B8CC10D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85"/>
          <a:stretch/>
        </p:blipFill>
        <p:spPr>
          <a:xfrm>
            <a:off x="762000" y="2182443"/>
            <a:ext cx="6364488" cy="421835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B75634-5444-4A88-8420-744A29A7C8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66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687DD86-3EC7-425E-8DFD-4B6425232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69"/>
            <a:ext cx="9654987" cy="78231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&amp; Discussion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75F640-23AC-46AE-8045-5CEC7ACAA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734473"/>
            <a:ext cx="7726403" cy="49263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5C52514-BAF9-452C-AE20-2848A6B66D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847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9A66-474B-4653-88DD-C5D3242D6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17812"/>
            <a:ext cx="9970957" cy="3114229"/>
          </a:xfrm>
        </p:spPr>
        <p:txBody>
          <a:bodyPr>
            <a:normAutofit/>
          </a:bodyPr>
          <a:lstStyle/>
          <a:p>
            <a:pPr marL="0" indent="0">
              <a:buClr>
                <a:schemeClr val="accent1"/>
              </a:buClr>
              <a:buSzPct val="90000"/>
              <a:buNone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Major Achievements:</a:t>
            </a:r>
          </a:p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Achieved the lowest misclassification cost</a:t>
            </a:r>
          </a:p>
          <a:p>
            <a:pPr marL="74453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Type-I error (misclassification of default as non-default) 0.279%.</a:t>
            </a:r>
          </a:p>
          <a:p>
            <a:pPr marL="74453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Type-II error (misclassification of non-default as default) 0.005%.</a:t>
            </a:r>
          </a:p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Black-box nature of classifiers were interpreted by SHAP explainable AI.</a:t>
            </a:r>
          </a:p>
          <a:p>
            <a:pPr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Boosting classifier XGBoost with oversampling technique SMOTE achieved the highest evaluation score for cost-sensitive learning.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A59C483-E09B-48BE-804F-FC037CC40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69"/>
            <a:ext cx="9654987" cy="78231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CE9EBF-083F-4E7D-B384-E315EF32D1BD}"/>
              </a:ext>
            </a:extLst>
          </p:cNvPr>
          <p:cNvSpPr txBox="1"/>
          <p:nvPr/>
        </p:nvSpPr>
        <p:spPr>
          <a:xfrm>
            <a:off x="1103312" y="4581331"/>
            <a:ext cx="880268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>
              <a:buClr>
                <a:schemeClr val="accent1"/>
              </a:buClr>
              <a:buSzPct val="90000"/>
              <a:buNone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 Achievement:</a:t>
            </a:r>
          </a:p>
          <a:p>
            <a:pPr marL="0" indent="0" algn="just">
              <a:buClr>
                <a:schemeClr val="accent1"/>
              </a:buClr>
              <a:buSzPct val="90000"/>
              <a:buNone/>
            </a:pPr>
            <a:endParaRPr lang="en-US" sz="1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the stacking model of the three boosting classifiers with SMOTE achieved the same result as XGBoost-SMOTE.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EFC3D2-5E6D-4C91-BD39-41C8EC5160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248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9A66-474B-4653-88DD-C5D3242D6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469" y="1663045"/>
            <a:ext cx="9970957" cy="2022547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 of the study</a:t>
            </a:r>
          </a:p>
          <a:p>
            <a:pPr marL="746125" indent="-34448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Combination of boosting classifier (XGBoost) with SMOTE provide the lowest misclassification error.</a:t>
            </a:r>
          </a:p>
          <a:p>
            <a:pPr marL="746125" indent="-34448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  <a:tabLst>
                <a:tab pos="746125" algn="l"/>
              </a:tabLst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SHAP explainable AI make the cost-sensitive learning process transparent.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A9973B8-7C49-467A-BCB1-91A559673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69"/>
            <a:ext cx="9654987" cy="78231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 &amp; Future Scope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E5EE6F0-3998-4FA5-9763-2328100ADA6D}"/>
              </a:ext>
            </a:extLst>
          </p:cNvPr>
          <p:cNvSpPr txBox="1">
            <a:spLocks/>
          </p:cNvSpPr>
          <p:nvPr/>
        </p:nvSpPr>
        <p:spPr>
          <a:xfrm>
            <a:off x="938470" y="3773221"/>
            <a:ext cx="9970957" cy="3061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  <a:p>
            <a:pPr marL="746125" indent="-34448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  <a:tabLst>
                <a:tab pos="746125" algn="l"/>
              </a:tabLst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Stacking model of boosting classifier and neural network with oversampling will be interesting to be explored. </a:t>
            </a:r>
          </a:p>
          <a:p>
            <a:pPr marL="746125" indent="-34448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  <a:tabLst>
                <a:tab pos="746125" algn="l"/>
              </a:tabLst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boosting classifier with undersampling can be compare with the performance of this study.</a:t>
            </a:r>
          </a:p>
          <a:p>
            <a:pPr marL="746125" indent="-34448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  <a:tabLst>
                <a:tab pos="746125" algn="l"/>
              </a:tabLst>
            </a:pPr>
            <a:endParaRPr lang="en-US" sz="1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E4C2F9-D687-40B8-B29D-CDD6110B73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4537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E35DE53-E98C-45B9-A9AB-5818C25D6710}"/>
              </a:ext>
            </a:extLst>
          </p:cNvPr>
          <p:cNvCxnSpPr/>
          <p:nvPr/>
        </p:nvCxnSpPr>
        <p:spPr>
          <a:xfrm>
            <a:off x="3926541" y="3272118"/>
            <a:ext cx="398929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37E78B4-0AA5-4DAD-A69A-7CDAB93691F4}"/>
              </a:ext>
            </a:extLst>
          </p:cNvPr>
          <p:cNvSpPr txBox="1"/>
          <p:nvPr/>
        </p:nvSpPr>
        <p:spPr>
          <a:xfrm>
            <a:off x="4329953" y="2507759"/>
            <a:ext cx="370242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A67986-EF87-4439-A7BD-195F248393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43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21D77-F2F2-440F-859E-D8E7444A9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69"/>
            <a:ext cx="9654987" cy="78231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9A66-474B-4653-88DD-C5D3242D6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461248"/>
            <a:ext cx="10631488" cy="4930587"/>
          </a:xfrm>
        </p:spPr>
        <p:txBody>
          <a:bodyPr>
            <a:normAutofit/>
          </a:bodyPr>
          <a:lstStyle/>
          <a:p>
            <a:pPr marL="0" indent="0">
              <a:buClr>
                <a:schemeClr val="accent1"/>
              </a:buClr>
              <a:buSzPct val="90000"/>
              <a:buNone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Credit Risk Assessment</a:t>
            </a:r>
          </a:p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Credit risk is probability of default of loan that a lending firm may not receive the owed principal and interest amount from the borrower.</a:t>
            </a:r>
          </a:p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endParaRPr lang="en-US" sz="1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accent1"/>
              </a:buClr>
              <a:buSzPct val="90000"/>
              <a:buFont typeface="Wingdings" panose="05000000000000000000" pitchFamily="2" charset="2"/>
              <a:buChar char="Ø"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chemeClr val="accent1"/>
              </a:buClr>
              <a:buSzPct val="90000"/>
              <a:buNone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chemeClr val="accent1"/>
              </a:buClr>
              <a:buSzPct val="90000"/>
              <a:buNone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endParaRPr lang="en-US" sz="1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E92CAD-945D-4E5D-9FC6-6642BE363C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FE9740-F53D-4FCE-9E0C-5119E574B28D}"/>
              </a:ext>
            </a:extLst>
          </p:cNvPr>
          <p:cNvSpPr/>
          <p:nvPr/>
        </p:nvSpPr>
        <p:spPr>
          <a:xfrm>
            <a:off x="4303059" y="2949385"/>
            <a:ext cx="2868706" cy="42134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Impact of Loan default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742B061-198E-4290-A621-37FE3F4A2CB9}"/>
              </a:ext>
            </a:extLst>
          </p:cNvPr>
          <p:cNvCxnSpPr>
            <a:cxnSpLocks/>
          </p:cNvCxnSpPr>
          <p:nvPr/>
        </p:nvCxnSpPr>
        <p:spPr>
          <a:xfrm flipV="1">
            <a:off x="2492191" y="3617260"/>
            <a:ext cx="6830737" cy="4482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905089-6FBC-4F4D-BB1C-5FBEDA4D5A75}"/>
              </a:ext>
            </a:extLst>
          </p:cNvPr>
          <p:cNvCxnSpPr/>
          <p:nvPr/>
        </p:nvCxnSpPr>
        <p:spPr>
          <a:xfrm>
            <a:off x="2492191" y="3630707"/>
            <a:ext cx="0" cy="4303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AA7E24-249A-43AD-9FCE-F529E0BC4C59}"/>
              </a:ext>
            </a:extLst>
          </p:cNvPr>
          <p:cNvCxnSpPr/>
          <p:nvPr/>
        </p:nvCxnSpPr>
        <p:spPr>
          <a:xfrm>
            <a:off x="9322928" y="3639676"/>
            <a:ext cx="0" cy="4303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E3F6DB2-6ECA-465F-B3CA-CFE7EE22BF38}"/>
              </a:ext>
            </a:extLst>
          </p:cNvPr>
          <p:cNvCxnSpPr/>
          <p:nvPr/>
        </p:nvCxnSpPr>
        <p:spPr>
          <a:xfrm>
            <a:off x="5737413" y="3621742"/>
            <a:ext cx="0" cy="4303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4F6666D-BB01-4813-BE25-CE5BCC25C26A}"/>
              </a:ext>
            </a:extLst>
          </p:cNvPr>
          <p:cNvSpPr/>
          <p:nvPr/>
        </p:nvSpPr>
        <p:spPr>
          <a:xfrm>
            <a:off x="4217895" y="4078946"/>
            <a:ext cx="3034556" cy="428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Interruption in cash flows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194874-BB2E-4657-B905-63B6732F13AD}"/>
              </a:ext>
            </a:extLst>
          </p:cNvPr>
          <p:cNvSpPr/>
          <p:nvPr/>
        </p:nvSpPr>
        <p:spPr>
          <a:xfrm>
            <a:off x="1291512" y="4078946"/>
            <a:ext cx="2413761" cy="428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Loss in profitability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0832575-9BF8-45AB-A8B8-E8B5AECA3980}"/>
              </a:ext>
            </a:extLst>
          </p:cNvPr>
          <p:cNvSpPr/>
          <p:nvPr/>
        </p:nvSpPr>
        <p:spPr>
          <a:xfrm>
            <a:off x="7804360" y="4078946"/>
            <a:ext cx="3039042" cy="428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Increase in collection cost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F012139-AEFC-4A8D-BD35-6F4ECEFFB19B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5737412" y="3370726"/>
            <a:ext cx="0" cy="2465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929FCED-B260-41D5-A670-841175C4005B}"/>
              </a:ext>
            </a:extLst>
          </p:cNvPr>
          <p:cNvSpPr txBox="1"/>
          <p:nvPr/>
        </p:nvSpPr>
        <p:spPr>
          <a:xfrm>
            <a:off x="1103312" y="4988007"/>
            <a:ext cx="8802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redit risk assessment model will predict the default risk associated with the new loan application before granting the loan.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64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72"/>
    </mc:Choice>
    <mc:Fallback xmlns="">
      <p:transition spd="slow" advTm="347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F4F5F5E3-6158-40DB-BD65-73853E8B234F}"/>
              </a:ext>
            </a:extLst>
          </p:cNvPr>
          <p:cNvSpPr txBox="1"/>
          <p:nvPr/>
        </p:nvSpPr>
        <p:spPr>
          <a:xfrm>
            <a:off x="7637927" y="3967827"/>
            <a:ext cx="1667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Explainability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9A66-474B-4653-88DD-C5D3242D6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61252"/>
            <a:ext cx="10703206" cy="4930587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Credit assessment model should be accurate and interpretable. </a:t>
            </a:r>
          </a:p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of the credit assessment model</a:t>
            </a:r>
          </a:p>
          <a:p>
            <a:pPr marL="0" indent="0">
              <a:buClr>
                <a:schemeClr val="accent1"/>
              </a:buClr>
              <a:buSzPct val="90000"/>
              <a:buNone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Cost-sensitive</a:t>
            </a:r>
          </a:p>
          <a:p>
            <a:pPr marL="0" indent="0">
              <a:buClr>
                <a:schemeClr val="accent1"/>
              </a:buClr>
              <a:buSzPct val="90000"/>
              <a:buNone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Explainable</a:t>
            </a:r>
          </a:p>
          <a:p>
            <a:pPr marL="0" indent="0">
              <a:buClr>
                <a:schemeClr val="accent1"/>
              </a:buClr>
              <a:buSzPct val="90000"/>
              <a:buNone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chemeClr val="accent1"/>
              </a:buClr>
              <a:buSzPct val="90000"/>
              <a:buNone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22EB501-8FFB-4E66-8B48-0FA9B3DBD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69"/>
            <a:ext cx="9654987" cy="78231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D559B7-33ED-47DA-96D9-DD8E00D55534}"/>
              </a:ext>
            </a:extLst>
          </p:cNvPr>
          <p:cNvCxnSpPr>
            <a:cxnSpLocks/>
          </p:cNvCxnSpPr>
          <p:nvPr/>
        </p:nvCxnSpPr>
        <p:spPr>
          <a:xfrm>
            <a:off x="1721224" y="2420468"/>
            <a:ext cx="0" cy="77993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576CDA1-3890-4F82-9F2B-1AF0550D40E6}"/>
              </a:ext>
            </a:extLst>
          </p:cNvPr>
          <p:cNvCxnSpPr/>
          <p:nvPr/>
        </p:nvCxnSpPr>
        <p:spPr>
          <a:xfrm>
            <a:off x="1721224" y="2725268"/>
            <a:ext cx="31376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5038A3A-A57E-437A-91AA-E87EF0393BC6}"/>
              </a:ext>
            </a:extLst>
          </p:cNvPr>
          <p:cNvCxnSpPr>
            <a:cxnSpLocks/>
          </p:cNvCxnSpPr>
          <p:nvPr/>
        </p:nvCxnSpPr>
        <p:spPr>
          <a:xfrm>
            <a:off x="1721223" y="3227291"/>
            <a:ext cx="31376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408BB7A-B1A8-44ED-8635-E20C0839BE50}"/>
              </a:ext>
            </a:extLst>
          </p:cNvPr>
          <p:cNvSpPr/>
          <p:nvPr/>
        </p:nvSpPr>
        <p:spPr>
          <a:xfrm>
            <a:off x="4621307" y="3635194"/>
            <a:ext cx="1488141" cy="42134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7BD700-E469-466F-B538-1B301AE536BA}"/>
              </a:ext>
            </a:extLst>
          </p:cNvPr>
          <p:cNvCxnSpPr>
            <a:cxnSpLocks/>
          </p:cNvCxnSpPr>
          <p:nvPr/>
        </p:nvCxnSpPr>
        <p:spPr>
          <a:xfrm flipV="1">
            <a:off x="2927163" y="4325930"/>
            <a:ext cx="5342595" cy="3092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3B5F7A1-2941-4922-B461-F178E4735BFA}"/>
              </a:ext>
            </a:extLst>
          </p:cNvPr>
          <p:cNvCxnSpPr>
            <a:cxnSpLocks/>
          </p:cNvCxnSpPr>
          <p:nvPr/>
        </p:nvCxnSpPr>
        <p:spPr>
          <a:xfrm>
            <a:off x="2927163" y="4356858"/>
            <a:ext cx="0" cy="4303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7080884-AC0C-4214-8267-6E9678ACCC0C}"/>
              </a:ext>
            </a:extLst>
          </p:cNvPr>
          <p:cNvCxnSpPr/>
          <p:nvPr/>
        </p:nvCxnSpPr>
        <p:spPr>
          <a:xfrm>
            <a:off x="8269758" y="4347892"/>
            <a:ext cx="0" cy="4303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63B08BF-1C28-4173-BD3C-C06D1C26E01A}"/>
              </a:ext>
            </a:extLst>
          </p:cNvPr>
          <p:cNvCxnSpPr>
            <a:cxnSpLocks/>
          </p:cNvCxnSpPr>
          <p:nvPr/>
        </p:nvCxnSpPr>
        <p:spPr>
          <a:xfrm>
            <a:off x="5369865" y="4069974"/>
            <a:ext cx="0" cy="25595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A950266-8F1E-4588-BC62-0B28B3132102}"/>
              </a:ext>
            </a:extLst>
          </p:cNvPr>
          <p:cNvSpPr txBox="1"/>
          <p:nvPr/>
        </p:nvSpPr>
        <p:spPr>
          <a:xfrm>
            <a:off x="2407357" y="3987526"/>
            <a:ext cx="1667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 Sensitive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126B5D-3338-431C-B01A-4D87C54BDD13}"/>
              </a:ext>
            </a:extLst>
          </p:cNvPr>
          <p:cNvSpPr txBox="1"/>
          <p:nvPr/>
        </p:nvSpPr>
        <p:spPr>
          <a:xfrm>
            <a:off x="1470212" y="4927908"/>
            <a:ext cx="30659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ow misclassification cost</a:t>
            </a:r>
          </a:p>
          <a:p>
            <a:pPr marL="285750" indent="-285750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Better model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3CE0B0-5730-4EB5-AD3E-E745159B64AC}"/>
              </a:ext>
            </a:extLst>
          </p:cNvPr>
          <p:cNvSpPr txBox="1"/>
          <p:nvPr/>
        </p:nvSpPr>
        <p:spPr>
          <a:xfrm>
            <a:off x="5616717" y="4912683"/>
            <a:ext cx="40782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Transparent credit assessment </a:t>
            </a:r>
            <a:endParaRPr lang="en-US" sz="1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Gain the customer trust in the model</a:t>
            </a:r>
            <a:endParaRPr lang="en-US" sz="1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A387C7F-7AE6-4649-9C2E-F6809F4C73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254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9A66-474B-4653-88DD-C5D3242D6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61247"/>
            <a:ext cx="10873535" cy="5262282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with machine learning model</a:t>
            </a:r>
          </a:p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Questions:</a:t>
            </a:r>
          </a:p>
          <a:p>
            <a:pPr marL="457200" indent="-457200">
              <a:buClr>
                <a:schemeClr val="accent1"/>
              </a:buClr>
              <a:buSzPct val="90000"/>
              <a:buFont typeface="+mj-lt"/>
              <a:buAutoNum type="arabicPeriod"/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Will oversampling technique improve the performance of the model in case of data imbalance?</a:t>
            </a:r>
          </a:p>
          <a:p>
            <a:pPr marL="457200" indent="-457200">
              <a:buClr>
                <a:schemeClr val="accent1"/>
              </a:buClr>
              <a:buSzPct val="90000"/>
              <a:buFont typeface="+mj-lt"/>
              <a:buAutoNum type="arabicPeriod"/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Will the result of the black-box model be interpretable?</a:t>
            </a:r>
          </a:p>
          <a:p>
            <a:pPr marL="0" indent="0">
              <a:buClr>
                <a:schemeClr val="accent1"/>
              </a:buClr>
              <a:buSzPct val="90000"/>
              <a:buNone/>
            </a:pPr>
            <a:endParaRPr 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ECE8531-8CE5-4FC2-A58B-C2D796E53882}"/>
              </a:ext>
            </a:extLst>
          </p:cNvPr>
          <p:cNvSpPr txBox="1">
            <a:spLocks/>
          </p:cNvSpPr>
          <p:nvPr/>
        </p:nvSpPr>
        <p:spPr>
          <a:xfrm>
            <a:off x="762000" y="365169"/>
            <a:ext cx="9654987" cy="78231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D6B983C-E728-4D6C-9F89-313ED9F0B9A7}"/>
              </a:ext>
            </a:extLst>
          </p:cNvPr>
          <p:cNvCxnSpPr>
            <a:cxnSpLocks/>
          </p:cNvCxnSpPr>
          <p:nvPr/>
        </p:nvCxnSpPr>
        <p:spPr>
          <a:xfrm>
            <a:off x="7162800" y="1559860"/>
            <a:ext cx="0" cy="58270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ADF885C-5351-43A0-AB73-D244E4FDA115}"/>
              </a:ext>
            </a:extLst>
          </p:cNvPr>
          <p:cNvCxnSpPr/>
          <p:nvPr/>
        </p:nvCxnSpPr>
        <p:spPr>
          <a:xfrm>
            <a:off x="7171765" y="1559861"/>
            <a:ext cx="73510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F30C3-714D-4C8B-8A07-B990DED5FB00}"/>
              </a:ext>
            </a:extLst>
          </p:cNvPr>
          <p:cNvCxnSpPr/>
          <p:nvPr/>
        </p:nvCxnSpPr>
        <p:spPr>
          <a:xfrm>
            <a:off x="7171765" y="2151533"/>
            <a:ext cx="73510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6FBD49C-5F59-4AB6-8DD5-81BDFD876C88}"/>
              </a:ext>
            </a:extLst>
          </p:cNvPr>
          <p:cNvSpPr txBox="1"/>
          <p:nvPr/>
        </p:nvSpPr>
        <p:spPr>
          <a:xfrm>
            <a:off x="7817224" y="1375195"/>
            <a:ext cx="2268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Imbalanced Dataset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936604-FC81-4498-AC67-C7A9E3F3960C}"/>
              </a:ext>
            </a:extLst>
          </p:cNvPr>
          <p:cNvSpPr txBox="1"/>
          <p:nvPr/>
        </p:nvSpPr>
        <p:spPr>
          <a:xfrm>
            <a:off x="7906871" y="1966867"/>
            <a:ext cx="209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Black-box Nature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9C31390-C172-40C3-96E4-233718B7B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4370" y="2013643"/>
            <a:ext cx="248208" cy="2496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E90421E-7AFB-4A0E-9C55-6AC55C48C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7715" y="1432301"/>
            <a:ext cx="248208" cy="24820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3589827-3D9E-4DF1-BBF5-8CCDFC83B266}"/>
              </a:ext>
            </a:extLst>
          </p:cNvPr>
          <p:cNvSpPr/>
          <p:nvPr/>
        </p:nvSpPr>
        <p:spPr>
          <a:xfrm>
            <a:off x="4751295" y="3985723"/>
            <a:ext cx="1488141" cy="42134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0E71332-E75D-42CF-81C1-B036C150F471}"/>
              </a:ext>
            </a:extLst>
          </p:cNvPr>
          <p:cNvCxnSpPr>
            <a:cxnSpLocks/>
          </p:cNvCxnSpPr>
          <p:nvPr/>
        </p:nvCxnSpPr>
        <p:spPr>
          <a:xfrm flipV="1">
            <a:off x="1708612" y="4641739"/>
            <a:ext cx="7242647" cy="530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EA2DB17-256F-4B35-8C22-048215CF39EF}"/>
              </a:ext>
            </a:extLst>
          </p:cNvPr>
          <p:cNvCxnSpPr>
            <a:cxnSpLocks/>
          </p:cNvCxnSpPr>
          <p:nvPr/>
        </p:nvCxnSpPr>
        <p:spPr>
          <a:xfrm>
            <a:off x="5495366" y="4415124"/>
            <a:ext cx="0" cy="2465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340ADB2-56A1-41EF-99DD-E923C84D75DC}"/>
              </a:ext>
            </a:extLst>
          </p:cNvPr>
          <p:cNvCxnSpPr/>
          <p:nvPr/>
        </p:nvCxnSpPr>
        <p:spPr>
          <a:xfrm>
            <a:off x="1708612" y="4697524"/>
            <a:ext cx="0" cy="4303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FC98555-2548-48EC-9068-BD7970F997F9}"/>
              </a:ext>
            </a:extLst>
          </p:cNvPr>
          <p:cNvCxnSpPr>
            <a:cxnSpLocks/>
          </p:cNvCxnSpPr>
          <p:nvPr/>
        </p:nvCxnSpPr>
        <p:spPr>
          <a:xfrm>
            <a:off x="4080609" y="4697524"/>
            <a:ext cx="0" cy="4303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C056ED2-186D-42BA-AE02-42B2E526ECA1}"/>
              </a:ext>
            </a:extLst>
          </p:cNvPr>
          <p:cNvCxnSpPr/>
          <p:nvPr/>
        </p:nvCxnSpPr>
        <p:spPr>
          <a:xfrm>
            <a:off x="6705601" y="4679593"/>
            <a:ext cx="0" cy="4303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6F6328-9EF8-440C-829F-15FE50FAAE78}"/>
              </a:ext>
            </a:extLst>
          </p:cNvPr>
          <p:cNvCxnSpPr/>
          <p:nvPr/>
        </p:nvCxnSpPr>
        <p:spPr>
          <a:xfrm>
            <a:off x="8951259" y="4642804"/>
            <a:ext cx="0" cy="4303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924D32F-0AF8-47D7-A38B-9173E06F36FD}"/>
              </a:ext>
            </a:extLst>
          </p:cNvPr>
          <p:cNvSpPr txBox="1"/>
          <p:nvPr/>
        </p:nvSpPr>
        <p:spPr>
          <a:xfrm>
            <a:off x="507342" y="5247507"/>
            <a:ext cx="2402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analyze performance of ensemble classifiers.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93B74A3-26EA-473A-B275-4EE8260943F7}"/>
              </a:ext>
            </a:extLst>
          </p:cNvPr>
          <p:cNvSpPr txBox="1"/>
          <p:nvPr/>
        </p:nvSpPr>
        <p:spPr>
          <a:xfrm>
            <a:off x="2909881" y="5253814"/>
            <a:ext cx="2402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find an optimal resampling technique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47B5BA3-9641-471D-8130-7FA14C090A3D}"/>
              </a:ext>
            </a:extLst>
          </p:cNvPr>
          <p:cNvSpPr txBox="1"/>
          <p:nvPr/>
        </p:nvSpPr>
        <p:spPr>
          <a:xfrm>
            <a:off x="5504331" y="5242186"/>
            <a:ext cx="2402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Evaluate model’s performance using misclassification cost metrics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AA86FC-37A7-43E7-8457-AC63A784035C}"/>
              </a:ext>
            </a:extLst>
          </p:cNvPr>
          <p:cNvSpPr txBox="1"/>
          <p:nvPr/>
        </p:nvSpPr>
        <p:spPr>
          <a:xfrm>
            <a:off x="7933774" y="5231424"/>
            <a:ext cx="2043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suggest an explainable AI method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C7F540F-BFA7-4D3E-B25C-84C0E042E92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09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9A66-474B-4653-88DD-C5D3242D6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256" y="1470213"/>
            <a:ext cx="10631487" cy="4930587"/>
          </a:xfrm>
        </p:spPr>
        <p:txBody>
          <a:bodyPr>
            <a:normAutofit/>
          </a:bodyPr>
          <a:lstStyle/>
          <a:p>
            <a:pPr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37 studies were reviewed from 2018-2021 on credit assessment model.</a:t>
            </a:r>
          </a:p>
          <a:p>
            <a:pPr marL="0" indent="0" algn="just">
              <a:buClr>
                <a:schemeClr val="accent1"/>
              </a:buClr>
              <a:buSzPct val="90000"/>
              <a:buNone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 of 37, twenty five studies implement their cost-sensitive model using boosting classifiers.</a:t>
            </a:r>
          </a:p>
          <a:p>
            <a:pPr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studies were implemented using cost-sensitive neural network. But some of them were facing the overfitting issue.</a:t>
            </a:r>
          </a:p>
          <a:p>
            <a:pPr marL="0" indent="0">
              <a:buClr>
                <a:schemeClr val="accent1"/>
              </a:buClr>
              <a:buSzPct val="90000"/>
              <a:buNone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chemeClr val="accent1"/>
              </a:buClr>
              <a:buSzPct val="90000"/>
              <a:buNone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47D6F7-93F4-49F4-9D6F-AE10A7A073BE}"/>
              </a:ext>
            </a:extLst>
          </p:cNvPr>
          <p:cNvSpPr txBox="1">
            <a:spLocks/>
          </p:cNvSpPr>
          <p:nvPr/>
        </p:nvSpPr>
        <p:spPr>
          <a:xfrm>
            <a:off x="762000" y="365169"/>
            <a:ext cx="9654987" cy="78231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6ABC1-C719-49C5-9A1D-E91D8F8EE206}"/>
              </a:ext>
            </a:extLst>
          </p:cNvPr>
          <p:cNvSpPr txBox="1"/>
          <p:nvPr/>
        </p:nvSpPr>
        <p:spPr>
          <a:xfrm>
            <a:off x="780255" y="5333799"/>
            <a:ext cx="906299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Ensemble of Neural network with boosting classifiers were performed better.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525A42-E402-4E86-8D11-4EA33A90C2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74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9A66-474B-4653-88DD-C5D3242D6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317812"/>
            <a:ext cx="9970956" cy="4930587"/>
          </a:xfrm>
        </p:spPr>
        <p:txBody>
          <a:bodyPr>
            <a:normAutofit/>
          </a:bodyPr>
          <a:lstStyle/>
          <a:p>
            <a:pPr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handle imbalance problem 14 studies used resampling techniques.</a:t>
            </a:r>
          </a:p>
          <a:p>
            <a:pPr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 six studies were based on explainable AI to interpret the result.</a:t>
            </a:r>
          </a:p>
          <a:p>
            <a:pPr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combination of both is none.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47D6F7-93F4-49F4-9D6F-AE10A7A073BE}"/>
              </a:ext>
            </a:extLst>
          </p:cNvPr>
          <p:cNvSpPr txBox="1">
            <a:spLocks/>
          </p:cNvSpPr>
          <p:nvPr/>
        </p:nvSpPr>
        <p:spPr>
          <a:xfrm>
            <a:off x="762000" y="365169"/>
            <a:ext cx="9654987" cy="78231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8EA6E339-24CB-4F7D-9773-8FC48A0964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6567499"/>
              </p:ext>
            </p:extLst>
          </p:nvPr>
        </p:nvGraphicFramePr>
        <p:xfrm>
          <a:off x="1889919" y="2942521"/>
          <a:ext cx="7229475" cy="33058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D66E47D-D4E0-4115-80B9-182F947598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843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9A66-474B-4653-88DD-C5D3242D6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17812"/>
            <a:ext cx="10048782" cy="4930587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</a:p>
          <a:p>
            <a:pPr lvl="1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eleven year of data (2007-2018) of the Lending club dataset was being used.</a:t>
            </a:r>
          </a:p>
          <a:p>
            <a:pPr lvl="1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Loan_status feature was the target feature.</a:t>
            </a:r>
          </a:p>
          <a:p>
            <a:pPr lvl="1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was divided into individual and joint applicant type.</a:t>
            </a:r>
          </a:p>
          <a:p>
            <a:pPr marL="344488" lvl="1" indent="-344488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</a:p>
          <a:p>
            <a:pPr marL="744538" lvl="2" indent="-34448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Columns that had more than 50% null values were removed.</a:t>
            </a:r>
          </a:p>
          <a:p>
            <a:pPr marL="744538" lvl="2" indent="-34448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Remaining null values were imputed with mean and mode values.</a:t>
            </a:r>
          </a:p>
          <a:p>
            <a:pPr marL="744538" lvl="2" indent="-34448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Outliers were capped with suitable percentile values to reduce the data variance.</a:t>
            </a:r>
          </a:p>
          <a:p>
            <a:pPr marL="744538" lvl="2" indent="-34448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Columns with more than 80% skewness were removed.</a:t>
            </a:r>
          </a:p>
          <a:p>
            <a:pPr marL="744538" lvl="2" indent="-344488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Redundant features were removed from the dataset.</a:t>
            </a:r>
          </a:p>
          <a:p>
            <a:pPr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64C6B56-FF92-4CD4-B629-8BF1384CF117}"/>
              </a:ext>
            </a:extLst>
          </p:cNvPr>
          <p:cNvSpPr txBox="1">
            <a:spLocks/>
          </p:cNvSpPr>
          <p:nvPr/>
        </p:nvSpPr>
        <p:spPr>
          <a:xfrm>
            <a:off x="762000" y="365169"/>
            <a:ext cx="9654987" cy="78231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77E076-FC9E-4FEC-88F1-5CE17BA6D7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336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9A66-474B-4653-88DD-C5D3242D6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17812"/>
            <a:ext cx="9313675" cy="4930587"/>
          </a:xfrm>
        </p:spPr>
        <p:txBody>
          <a:bodyPr>
            <a:normAutofit/>
          </a:bodyPr>
          <a:lstStyle/>
          <a:p>
            <a:pPr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Preprocessing</a:t>
            </a:r>
          </a:p>
          <a:p>
            <a:pPr lvl="1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Transforming categorical features to numerical feature using label encoding.</a:t>
            </a:r>
          </a:p>
          <a:p>
            <a:pPr lvl="1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Split of dependent and independent features.</a:t>
            </a:r>
          </a:p>
          <a:p>
            <a:pPr lvl="1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Normalization of data using standard scaler.</a:t>
            </a:r>
          </a:p>
          <a:p>
            <a:pPr lvl="1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Split of train and test set.</a:t>
            </a:r>
          </a:p>
          <a:p>
            <a:pPr marL="344488" lvl="1" indent="-344488"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</a:t>
            </a:r>
          </a:p>
          <a:p>
            <a:pPr marL="744538" lvl="2" indent="-344488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Three boosting classifiers XGBoost, LightGBM and CatBoost were trained on dataset. </a:t>
            </a:r>
          </a:p>
          <a:p>
            <a:pPr marL="744538" lvl="2" indent="-344488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Stacking model of all three boosting classifiers was trained on train data.</a:t>
            </a:r>
          </a:p>
          <a:p>
            <a:pPr marL="744538" lvl="2" indent="-344488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Hyperparameter tuning was done using RandomizedSearchCV.</a:t>
            </a:r>
          </a:p>
          <a:p>
            <a:pPr marL="744538" lvl="2" indent="-344488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§"/>
            </a:pPr>
            <a:endParaRPr lang="en-US" sz="20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§"/>
            </a:pPr>
            <a:endParaRPr lang="en-US" sz="23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D303BBE-DFAA-4A82-8DAB-43C738592288}"/>
              </a:ext>
            </a:extLst>
          </p:cNvPr>
          <p:cNvSpPr txBox="1">
            <a:spLocks/>
          </p:cNvSpPr>
          <p:nvPr/>
        </p:nvSpPr>
        <p:spPr>
          <a:xfrm>
            <a:off x="762000" y="365169"/>
            <a:ext cx="9654987" cy="78231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199CC9-4A8B-4F67-A4C2-5DDEAEEA0E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441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9A66-474B-4653-88DD-C5D3242D6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46887"/>
            <a:ext cx="10140076" cy="1080155"/>
          </a:xfrm>
        </p:spPr>
        <p:txBody>
          <a:bodyPr>
            <a:normAutofit/>
          </a:bodyPr>
          <a:lstStyle/>
          <a:p>
            <a:pPr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Resampling Technique</a:t>
            </a:r>
          </a:p>
          <a:p>
            <a:pPr lvl="1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two oversampling technique SMOTE and ADASYN were compared.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D303BBE-DFAA-4A82-8DAB-43C738592288}"/>
              </a:ext>
            </a:extLst>
          </p:cNvPr>
          <p:cNvSpPr txBox="1">
            <a:spLocks/>
          </p:cNvSpPr>
          <p:nvPr/>
        </p:nvSpPr>
        <p:spPr>
          <a:xfrm>
            <a:off x="762000" y="365169"/>
            <a:ext cx="9654987" cy="78231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0DAE4E-37CC-48D4-A473-B17A8A5BCC82}"/>
              </a:ext>
            </a:extLst>
          </p:cNvPr>
          <p:cNvSpPr txBox="1"/>
          <p:nvPr/>
        </p:nvSpPr>
        <p:spPr>
          <a:xfrm>
            <a:off x="1103312" y="2730105"/>
            <a:ext cx="10046770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4488" lvl="1" indent="-344488"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Cost-sensitive Evaluation Metrics</a:t>
            </a:r>
          </a:p>
          <a:p>
            <a:pPr marL="744538" lvl="2" indent="-344488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AUC-score, F1-score, G-mean, precision and recall were used to evaluate the performance.</a:t>
            </a:r>
          </a:p>
          <a:p>
            <a:pPr marL="744538" lvl="2" indent="-344488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Type-I error and type –II error metrics was used to calculate the misclassification cost.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A420CD-94AB-4EF4-87F0-30DA4F2B957A}"/>
              </a:ext>
            </a:extLst>
          </p:cNvPr>
          <p:cNvSpPr txBox="1"/>
          <p:nvPr/>
        </p:nvSpPr>
        <p:spPr>
          <a:xfrm>
            <a:off x="1103312" y="4850246"/>
            <a:ext cx="8802688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4488" lvl="1" indent="-344488" algn="just"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Explainability</a:t>
            </a:r>
          </a:p>
          <a:p>
            <a:pPr marL="744538" lvl="2" indent="-344488" algn="just">
              <a:buClr>
                <a:schemeClr val="accent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SHAP explainable AI was used to calculate the features contribution in the prediction result.</a:t>
            </a:r>
            <a:endParaRPr lang="en-US" sz="23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285CDA-5D09-4A04-9F6E-018FE721A6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84465" y="384722"/>
            <a:ext cx="587244" cy="5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9695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usiness Strategy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 presentation (Ion green design, widescreen).potx" id="{866C028E-10C7-4672-8238-17D4366C073A}" vid="{2A820B7E-5093-43C8-ABD0-FF5B957D5E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plan presentation (Ion green design, widescreen)</Template>
  <TotalTime>560</TotalTime>
  <Words>860</Words>
  <Application>Microsoft Office PowerPoint</Application>
  <PresentationFormat>Widescreen</PresentationFormat>
  <Paragraphs>211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Century Gothic</vt:lpstr>
      <vt:lpstr>Times New Roman</vt:lpstr>
      <vt:lpstr>Wingdings</vt:lpstr>
      <vt:lpstr>Wingdings 3</vt:lpstr>
      <vt:lpstr>Business Strategy</vt:lpstr>
      <vt:lpstr>PowerPoint Presentation</vt:lpstr>
      <vt:lpstr>Introduction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 &amp; Discussion</vt:lpstr>
      <vt:lpstr>Result &amp; Discussion</vt:lpstr>
      <vt:lpstr>Result &amp; Discussion</vt:lpstr>
      <vt:lpstr>Result &amp; Discussion</vt:lpstr>
      <vt:lpstr>Result &amp; Discussion</vt:lpstr>
      <vt:lpstr>Conclusion</vt:lpstr>
      <vt:lpstr>Contribution &amp; Future Scope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Company Name</dc:title>
  <dc:creator>Bhawna Gupta</dc:creator>
  <cp:lastModifiedBy>Bhawna Gupta</cp:lastModifiedBy>
  <cp:revision>119</cp:revision>
  <cp:lastPrinted>2012-08-15T21:38:02Z</cp:lastPrinted>
  <dcterms:created xsi:type="dcterms:W3CDTF">2022-03-08T03:28:46Z</dcterms:created>
  <dcterms:modified xsi:type="dcterms:W3CDTF">2022-03-10T04:19:58Z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